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09" r:id="rId4"/>
    <p:sldMasterId id="2147484035" r:id="rId5"/>
  </p:sldMasterIdLst>
  <p:notesMasterIdLst>
    <p:notesMasterId r:id="rId8"/>
  </p:notesMasterIdLst>
  <p:sldIdLst>
    <p:sldId id="259" r:id="rId6"/>
    <p:sldId id="256" r:id="rId7"/>
  </p:sldIdLst>
  <p:sldSz cx="12192000" cy="6858000"/>
  <p:notesSz cx="6858000" cy="9144000"/>
  <p:embeddedFontLst>
    <p:embeddedFont>
      <p:font typeface="Segoe UI" panose="020B0502040204020203" pitchFamily="34" charset="0"/>
      <p:regular r:id="rId9"/>
      <p:bold r:id="rId10"/>
      <p:italic r:id="rId11"/>
      <p:boldItalic r:id="rId12"/>
    </p:embeddedFont>
    <p:embeddedFont>
      <p:font typeface="Segoe UI Semibold" panose="020B0702040204020203" pitchFamily="34" charset="0"/>
      <p:bold r:id="rId13"/>
      <p:boldItalic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Source Sans Pro ExtraLight" panose="020B0303030403020204" pitchFamily="34" charset="0"/>
      <p:regular r:id="rId19"/>
      <p:italic r:id="rId20"/>
    </p:embeddedFont>
    <p:embeddedFont>
      <p:font typeface="Source Sans Pro Light" panose="020B0403030403020204" pitchFamily="34" charset="0"/>
      <p:regular r:id="rId21"/>
      <p:italic r:id="rId22"/>
    </p:embeddedFont>
    <p:embeddedFont>
      <p:font typeface="Speak Pro" panose="020B0504020101020102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C239"/>
    <a:srgbClr val="003366"/>
    <a:srgbClr val="0C1C33"/>
    <a:srgbClr val="0D1D34"/>
    <a:srgbClr val="041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FF235-6038-4A0D-B25A-B911658BEEFB}" v="72" dt="2025-09-09T09:55:47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7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B0106-A726-4143-BD12-A3E85FA49F35}" type="datetimeFigureOut">
              <a:rPr lang="en-GB" smtClean="0"/>
              <a:t>10/09/2025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63035-BFE0-4804-B9A1-141B78E7EA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72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820451"/>
            <a:ext cx="12192000" cy="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0269" y="5063269"/>
            <a:ext cx="11711462" cy="801147"/>
          </a:xfrm>
        </p:spPr>
        <p:txBody>
          <a:bodyPr anchor="ctr">
            <a:noAutofit/>
          </a:bodyPr>
          <a:lstStyle>
            <a:lvl1pPr algn="ctr">
              <a:defRPr sz="3200" b="1" u="none">
                <a:solidFill>
                  <a:schemeClr val="tx2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0269" y="5864416"/>
            <a:ext cx="11711462" cy="84914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Presenter</a:t>
            </a:r>
            <a:br>
              <a:rPr lang="en-US" dirty="0"/>
            </a:br>
            <a:r>
              <a:rPr lang="en-US" dirty="0"/>
              <a:t>Title / Company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0D75C-C4CD-9227-2BEB-5D337C123E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r="16348" b="1"/>
          <a:stretch>
            <a:fillRect/>
          </a:stretch>
        </p:blipFill>
        <p:spPr>
          <a:xfrm>
            <a:off x="0" y="0"/>
            <a:ext cx="12192000" cy="4908383"/>
          </a:xfrm>
          <a:prstGeom prst="rect">
            <a:avLst/>
          </a:prstGeom>
          <a:blipFill>
            <a:blip r:embed="rId3">
              <a:alphaModFix amt="83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81319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041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51B62F-C37D-5021-863D-26128C67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391" y="414795"/>
            <a:ext cx="7309446" cy="624217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8905E4-8B17-20BC-BDA0-E4256CFD8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6755" y="248056"/>
            <a:ext cx="1103874" cy="11038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4D33A8-A1D5-8A6E-C72B-F4462506EF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371" y="367095"/>
            <a:ext cx="2400267" cy="7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5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8B5A-BF1E-AA4F-5CF9-36F8ADAEF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5101006"/>
            <a:ext cx="10972800" cy="1143000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pic>
        <p:nvPicPr>
          <p:cNvPr id="5" name="Picture 4" descr="A blue light with a point in the middle&#10;&#10;AI-generated content may be incorrect.">
            <a:extLst>
              <a:ext uri="{FF2B5EF4-FFF2-40B4-BE49-F238E27FC236}">
                <a16:creationId xmlns:a16="http://schemas.microsoft.com/office/drawing/2014/main" id="{69BA3710-137A-91ED-A95F-8D511E284A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r="16348" b="1"/>
          <a:stretch>
            <a:fillRect/>
          </a:stretch>
        </p:blipFill>
        <p:spPr>
          <a:xfrm>
            <a:off x="20" y="0"/>
            <a:ext cx="12191980" cy="4908375"/>
          </a:xfrm>
          <a:prstGeom prst="rect">
            <a:avLst/>
          </a:prstGeom>
          <a:blipFill>
            <a:blip r:embed="rId3">
              <a:alphaModFix amt="83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81556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576A4-A0CC-4B5A-978E-3911625D6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4ABB787-0602-4255-BE34-4E7E7E8CC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3DC6B9-7022-407F-B647-83242D4A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8E73-0330-4926-BD11-F5DD4296591C}" type="datetimeFigureOut">
              <a:rPr lang="nl-BE" smtClean="0"/>
              <a:t>10/09/2025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B6D3C3-EF71-4FA2-85AD-02E5012E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1B3D32-1F05-4AFD-928F-910EEEC9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160E-55F7-43FD-8A7A-D458F344788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10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66889" y="1796818"/>
            <a:ext cx="7237563" cy="4750627"/>
          </a:xfrm>
        </p:spPr>
        <p:txBody>
          <a:bodyPr anchor="t">
            <a:normAutofit/>
          </a:bodyPr>
          <a:lstStyle>
            <a:lvl1pPr>
              <a:buClr>
                <a:schemeClr val="tx2"/>
              </a:buClr>
              <a:defRPr sz="2667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133"/>
            </a:lvl3pPr>
            <a:lvl4pPr>
              <a:buClr>
                <a:schemeClr val="tx2"/>
              </a:buClr>
              <a:defRPr sz="1867"/>
            </a:lvl4pPr>
            <a:lvl5pPr>
              <a:buClr>
                <a:schemeClr val="tx2"/>
              </a:buCl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4289063" y="1361976"/>
            <a:ext cx="790293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66890" y="379117"/>
            <a:ext cx="7237563" cy="624217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B2A1A-AC69-601D-BCFB-79F9347BA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50" y="0"/>
            <a:ext cx="42975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6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Width Content">
    <p:bg>
      <p:bgPr>
        <a:solidFill>
          <a:srgbClr val="041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A1361A51-2A17-6ADC-D417-C009661EF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4"/>
          <a:stretch/>
        </p:blipFill>
        <p:spPr>
          <a:xfrm>
            <a:off x="4294860" y="0"/>
            <a:ext cx="7896057" cy="6858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66889" y="1796818"/>
            <a:ext cx="7237563" cy="4750627"/>
          </a:xfrm>
          <a:solidFill>
            <a:srgbClr val="041435"/>
          </a:solidFill>
        </p:spPr>
        <p:txBody>
          <a:bodyPr anchor="t">
            <a:normAutofit/>
          </a:bodyPr>
          <a:lstStyle>
            <a:lvl1pPr marL="457189" indent="-457189">
              <a:buClr>
                <a:schemeClr val="bg1"/>
              </a:buClr>
              <a:buFont typeface="Source Sans Pro" panose="020B0503030403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990575" indent="-380990">
              <a:buClr>
                <a:schemeClr val="bg1"/>
              </a:buClr>
              <a:buFont typeface="Source Sans Pro" panose="020B0503030403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1523962" indent="-304792">
              <a:buClr>
                <a:schemeClr val="bg1"/>
              </a:buClr>
              <a:buFont typeface="Source Sans Pro" panose="020B0503030403020204" pitchFamily="34" charset="0"/>
              <a:buChar char="•"/>
              <a:defRPr sz="2133">
                <a:solidFill>
                  <a:schemeClr val="bg1"/>
                </a:solidFill>
              </a:defRPr>
            </a:lvl3pPr>
            <a:lvl4pPr marL="2133547" indent="-304792">
              <a:buClr>
                <a:schemeClr val="bg1"/>
              </a:buClr>
              <a:buFont typeface="Source Sans Pro" panose="020B0503030403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buClr>
                <a:schemeClr val="bg1"/>
              </a:buClr>
              <a:buFont typeface="Source Sans Pro" panose="020B0503030403020204" pitchFamily="34" charset="0"/>
              <a:buChar char="•"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4294860" y="1361976"/>
            <a:ext cx="78971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66890" y="379117"/>
            <a:ext cx="7237563" cy="624217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2E9312-85CA-3248-F5A9-7AD5A3893B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50" y="0"/>
            <a:ext cx="42975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1361976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15679" y="379117"/>
            <a:ext cx="7309446" cy="624217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409912" y="1789363"/>
            <a:ext cx="5184576" cy="4689520"/>
          </a:xfrm>
        </p:spPr>
        <p:txBody>
          <a:bodyPr anchor="t">
            <a:normAutofit/>
          </a:bodyPr>
          <a:lstStyle>
            <a:lvl1pPr>
              <a:buClr>
                <a:schemeClr val="tx2"/>
              </a:buClr>
              <a:defRPr sz="2667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133"/>
            </a:lvl3pPr>
            <a:lvl4pPr>
              <a:buClr>
                <a:schemeClr val="tx2"/>
              </a:buClr>
              <a:defRPr sz="1867"/>
            </a:lvl4pPr>
            <a:lvl5pPr>
              <a:buClr>
                <a:schemeClr val="tx2"/>
              </a:buCl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527381" y="1796819"/>
            <a:ext cx="5184576" cy="4682064"/>
          </a:xfrm>
        </p:spPr>
        <p:txBody>
          <a:bodyPr anchor="t">
            <a:normAutofit/>
          </a:bodyPr>
          <a:lstStyle>
            <a:lvl1pPr>
              <a:buClr>
                <a:schemeClr val="tx2"/>
              </a:buClr>
              <a:defRPr sz="2667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133"/>
            </a:lvl3pPr>
            <a:lvl4pPr>
              <a:buClr>
                <a:schemeClr val="tx2"/>
              </a:buClr>
              <a:defRPr sz="1867"/>
            </a:lvl4pPr>
            <a:lvl5pPr>
              <a:buClr>
                <a:schemeClr val="tx2"/>
              </a:buCl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54BA8D-44FE-EE24-20AF-1ED525CBA8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256220"/>
            <a:ext cx="2400267" cy="941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79B809-D23A-77A1-74BF-0AB2F5A377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5362" y="156469"/>
            <a:ext cx="1103874" cy="11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1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Width Content">
    <p:bg>
      <p:bgPr>
        <a:solidFill>
          <a:srgbClr val="041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136197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371" y="367095"/>
            <a:ext cx="2400267" cy="71961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15680" y="379117"/>
            <a:ext cx="6963490" cy="624217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646194-02E4-2657-D546-23EF65E2CD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187" y="1796817"/>
            <a:ext cx="5184000" cy="4750627"/>
          </a:xfrm>
        </p:spPr>
        <p:txBody>
          <a:bodyPr anchor="t">
            <a:normAutofit/>
          </a:bodyPr>
          <a:lstStyle>
            <a:lvl1pPr marL="457189" indent="-457189">
              <a:buClr>
                <a:schemeClr val="bg1"/>
              </a:buClr>
              <a:buFont typeface="Source Sans Pro" panose="020B0503030403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990575" indent="-380990">
              <a:buClr>
                <a:schemeClr val="bg1"/>
              </a:buClr>
              <a:buFont typeface="Source Sans Pro" panose="020B0503030403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1523962" indent="-304792">
              <a:buClr>
                <a:schemeClr val="bg1"/>
              </a:buClr>
              <a:buFont typeface="Source Sans Pro" panose="020B0503030403020204" pitchFamily="34" charset="0"/>
              <a:buChar char="•"/>
              <a:defRPr sz="2133">
                <a:solidFill>
                  <a:schemeClr val="bg1"/>
                </a:solidFill>
              </a:defRPr>
            </a:lvl3pPr>
            <a:lvl4pPr marL="2133547" indent="-304792">
              <a:buClr>
                <a:schemeClr val="bg1"/>
              </a:buClr>
              <a:buFont typeface="Source Sans Pro" panose="020B0503030403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buClr>
                <a:schemeClr val="bg1"/>
              </a:buClr>
              <a:buFont typeface="Source Sans Pro" panose="020B0503030403020204" pitchFamily="34" charset="0"/>
              <a:buChar char="•"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58C5B-C4C9-CC10-4DDB-DC4F03B71EB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17814" y="1796818"/>
            <a:ext cx="5184000" cy="4750627"/>
          </a:xfrm>
        </p:spPr>
        <p:txBody>
          <a:bodyPr anchor="t">
            <a:normAutofit/>
          </a:bodyPr>
          <a:lstStyle>
            <a:lvl1pPr marL="457189" indent="-457189">
              <a:buClr>
                <a:schemeClr val="bg1"/>
              </a:buClr>
              <a:buFont typeface="Source Sans Pro" panose="020B0503030403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990575" indent="-380990">
              <a:buClr>
                <a:schemeClr val="bg1"/>
              </a:buClr>
              <a:buFont typeface="Source Sans Pro" panose="020B0503030403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1523962" indent="-304792">
              <a:buClr>
                <a:schemeClr val="bg1"/>
              </a:buClr>
              <a:buFont typeface="Source Sans Pro" panose="020B0503030403020204" pitchFamily="34" charset="0"/>
              <a:buChar char="•"/>
              <a:defRPr sz="2133">
                <a:solidFill>
                  <a:schemeClr val="bg1"/>
                </a:solidFill>
              </a:defRPr>
            </a:lvl3pPr>
            <a:lvl4pPr marL="2133547" indent="-304792">
              <a:buClr>
                <a:schemeClr val="bg1"/>
              </a:buClr>
              <a:buFont typeface="Source Sans Pro" panose="020B0503030403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buClr>
                <a:schemeClr val="bg1"/>
              </a:buClr>
              <a:buFont typeface="Source Sans Pro" panose="020B0503030403020204" pitchFamily="34" charset="0"/>
              <a:buChar char="•"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17F75-A77B-BDF8-6634-13E2BB7570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5362" y="156469"/>
            <a:ext cx="1103874" cy="11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527381" y="1796818"/>
            <a:ext cx="11041227" cy="4595353"/>
          </a:xfrm>
        </p:spPr>
        <p:txBody>
          <a:bodyPr anchor="t">
            <a:normAutofit/>
          </a:bodyPr>
          <a:lstStyle>
            <a:lvl1pPr>
              <a:buClr>
                <a:schemeClr val="tx2"/>
              </a:buClr>
              <a:defRPr sz="2667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133"/>
            </a:lvl3pPr>
            <a:lvl4pPr>
              <a:buClr>
                <a:schemeClr val="tx2"/>
              </a:buClr>
              <a:defRPr sz="1867"/>
            </a:lvl4pPr>
            <a:lvl5pPr>
              <a:buClr>
                <a:schemeClr val="tx2"/>
              </a:buClr>
              <a:defRPr sz="186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361976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256220"/>
            <a:ext cx="2400267" cy="941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E808DA-9CED-23D7-4710-87CA3731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79" y="379117"/>
            <a:ext cx="7309446" cy="624217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1CED7-EB9B-26C7-EA3A-B4B36B39C8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5362" y="156469"/>
            <a:ext cx="1103874" cy="11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3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Width Content">
    <p:bg>
      <p:bgPr>
        <a:solidFill>
          <a:srgbClr val="041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136197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371" y="367095"/>
            <a:ext cx="2400267" cy="71961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15680" y="379117"/>
            <a:ext cx="6963490" cy="624217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646194-02E4-2657-D546-23EF65E2CD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9177" y="1796818"/>
            <a:ext cx="11585275" cy="4750627"/>
          </a:xfrm>
        </p:spPr>
        <p:txBody>
          <a:bodyPr anchor="t">
            <a:normAutofit/>
          </a:bodyPr>
          <a:lstStyle>
            <a:lvl1pPr marL="457189" indent="-457189">
              <a:buClr>
                <a:schemeClr val="bg1"/>
              </a:buClr>
              <a:buFont typeface="Source Sans Pro" panose="020B0503030403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990575" indent="-380990">
              <a:buClr>
                <a:schemeClr val="bg1"/>
              </a:buClr>
              <a:buFont typeface="Source Sans Pro" panose="020B0503030403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1523962" indent="-304792">
              <a:buClr>
                <a:schemeClr val="bg1"/>
              </a:buClr>
              <a:buFont typeface="Source Sans Pro" panose="020B0503030403020204" pitchFamily="34" charset="0"/>
              <a:buChar char="•"/>
              <a:defRPr sz="2133">
                <a:solidFill>
                  <a:schemeClr val="bg1"/>
                </a:solidFill>
              </a:defRPr>
            </a:lvl3pPr>
            <a:lvl4pPr marL="2133547" indent="-304792">
              <a:buClr>
                <a:schemeClr val="bg1"/>
              </a:buClr>
              <a:buFont typeface="Source Sans Pro" panose="020B0503030403020204" pitchFamily="34" charset="0"/>
              <a:buChar char="•"/>
              <a:defRPr sz="1867">
                <a:solidFill>
                  <a:schemeClr val="bg1"/>
                </a:solidFill>
              </a:defRPr>
            </a:lvl4pPr>
            <a:lvl5pPr marL="2743131" indent="-304792">
              <a:buClr>
                <a:schemeClr val="bg1"/>
              </a:buClr>
              <a:buFont typeface="Source Sans Pro" panose="020B0503030403020204" pitchFamily="34" charset="0"/>
              <a:buChar char="•"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97CCD-EEFE-1617-ECFA-9502B9E4F0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5362" y="156469"/>
            <a:ext cx="1103874" cy="11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4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36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>
                <a:solidFill>
                  <a:srgbClr val="003366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>
                <a:solidFill>
                  <a:srgbClr val="003366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54C969-C9CB-FF9A-5497-8ADE3ED2B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1" y="440536"/>
            <a:ext cx="2400267" cy="94136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D51B62F-C37D-5021-863D-26128C67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331" y="615142"/>
            <a:ext cx="7309446" cy="624217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8905E4-8B17-20BC-BDA0-E4256CFD80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0818" y="278031"/>
            <a:ext cx="1103874" cy="11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19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4029" r:id="rId2"/>
    <p:sldLayoutId id="2147484030" r:id="rId3"/>
    <p:sldLayoutId id="2147484022" r:id="rId4"/>
    <p:sldLayoutId id="2147484033" r:id="rId5"/>
    <p:sldLayoutId id="2147484023" r:id="rId6"/>
    <p:sldLayoutId id="2147484031" r:id="rId7"/>
    <p:sldLayoutId id="2147484032" r:id="rId8"/>
    <p:sldLayoutId id="2147484041" r:id="rId9"/>
    <p:sldLayoutId id="2147484042" r:id="rId10"/>
    <p:sldLayoutId id="2147484034" r:id="rId11"/>
    <p:sldLayoutId id="2147484043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26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youtu.be/U_ACKIt0ue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E334-A160-A713-BB21-2F831C1A6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69" y="4942953"/>
            <a:ext cx="11711462" cy="801147"/>
          </a:xfrm>
        </p:spPr>
        <p:txBody>
          <a:bodyPr/>
          <a:lstStyle/>
          <a:p>
            <a:r>
              <a:rPr lang="en-US" sz="3600" dirty="0"/>
              <a:t>BELGIUM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6798B-9F45-C204-92F4-5F6F2BB79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269" y="5671910"/>
            <a:ext cx="11711462" cy="849147"/>
          </a:xfrm>
        </p:spPr>
        <p:txBody>
          <a:bodyPr/>
          <a:lstStyle/>
          <a:p>
            <a:r>
              <a:rPr lang="en-GB" dirty="0"/>
              <a:t>Danny Vanderghinste</a:t>
            </a:r>
          </a:p>
          <a:p>
            <a:pPr>
              <a:spcBef>
                <a:spcPts val="0"/>
              </a:spcBef>
            </a:pPr>
            <a:r>
              <a:rPr lang="en-GB" dirty="0"/>
              <a:t>Managing Partner – Triton Travel</a:t>
            </a:r>
          </a:p>
        </p:txBody>
      </p:sp>
    </p:spTree>
    <p:extLst>
      <p:ext uri="{BB962C8B-B14F-4D97-AF65-F5344CB8AC3E}">
        <p14:creationId xmlns:p14="http://schemas.microsoft.com/office/powerpoint/2010/main" val="241843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C0E338F-F22D-DFD1-B0A4-3EB0C1907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547" y="0"/>
            <a:ext cx="2077453" cy="351212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66C0F70-C7AC-B395-E7B0-7611620C5F3A}"/>
              </a:ext>
            </a:extLst>
          </p:cNvPr>
          <p:cNvSpPr txBox="1"/>
          <p:nvPr/>
        </p:nvSpPr>
        <p:spPr>
          <a:xfrm>
            <a:off x="5034079" y="146225"/>
            <a:ext cx="489075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000" dirty="0">
                <a:solidFill>
                  <a:srgbClr val="03C23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nl-BE" sz="5000" dirty="0">
                <a:solidFill>
                  <a:srgbClr val="03C23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Business Travel</a:t>
            </a:r>
            <a:endParaRPr lang="nl-BE" sz="5000" dirty="0">
              <a:solidFill>
                <a:srgbClr val="03C23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nl-BE" sz="3000" dirty="0" err="1">
                <a:solidFill>
                  <a:srgbClr val="181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Groups</a:t>
            </a:r>
            <a:r>
              <a:rPr lang="nl-BE" sz="3000" dirty="0">
                <a:solidFill>
                  <a:srgbClr val="181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&amp; Incentives</a:t>
            </a:r>
          </a:p>
          <a:p>
            <a:pPr algn="r"/>
            <a:r>
              <a:rPr lang="nl-BE" sz="2400" dirty="0">
                <a:solidFill>
                  <a:srgbClr val="6A6D8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Leisure Travel</a:t>
            </a:r>
            <a:endParaRPr lang="nl-BE" sz="2400" dirty="0">
              <a:solidFill>
                <a:srgbClr val="6A6D8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raan 4">
            <a:extLst>
              <a:ext uri="{FF2B5EF4-FFF2-40B4-BE49-F238E27FC236}">
                <a16:creationId xmlns:a16="http://schemas.microsoft.com/office/drawing/2014/main" id="{E1EA8427-FB0D-7128-7563-BFAC3E0C53AF}"/>
              </a:ext>
            </a:extLst>
          </p:cNvPr>
          <p:cNvSpPr/>
          <p:nvPr/>
        </p:nvSpPr>
        <p:spPr>
          <a:xfrm rot="5400000">
            <a:off x="445941" y="329282"/>
            <a:ext cx="4395538" cy="4546390"/>
          </a:xfrm>
          <a:prstGeom prst="teardrop">
            <a:avLst/>
          </a:prstGeom>
          <a:noFill/>
          <a:ln w="28575">
            <a:solidFill>
              <a:srgbClr val="03C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ECCEEC1-4D91-E1E5-C2E7-A99A8E81E7C0}"/>
              </a:ext>
            </a:extLst>
          </p:cNvPr>
          <p:cNvSpPr txBox="1"/>
          <p:nvPr/>
        </p:nvSpPr>
        <p:spPr>
          <a:xfrm>
            <a:off x="919032" y="1482490"/>
            <a:ext cx="3938588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Located in </a:t>
            </a:r>
            <a:r>
              <a:rPr lang="en-GB" sz="1600" dirty="0">
                <a:solidFill>
                  <a:srgbClr val="03C23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Mechelen</a:t>
            </a: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between Brussels and Antwerp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Born </a:t>
            </a:r>
            <a:r>
              <a:rPr lang="en-GB" sz="1600" dirty="0">
                <a:solidFill>
                  <a:srgbClr val="181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25</a:t>
            </a: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years ago, currently </a:t>
            </a:r>
            <a:r>
              <a:rPr lang="en-GB" sz="1600" dirty="0">
                <a:solidFill>
                  <a:srgbClr val="181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21</a:t>
            </a: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heroes with </a:t>
            </a:r>
            <a:r>
              <a:rPr lang="en-GB" sz="1600" dirty="0">
                <a:solidFill>
                  <a:srgbClr val="03C23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&gt;300 years </a:t>
            </a: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travel experience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Turnover </a:t>
            </a:r>
            <a:r>
              <a:rPr lang="en-GB" sz="1600" dirty="0">
                <a:solidFill>
                  <a:srgbClr val="181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28 </a:t>
            </a:r>
            <a:r>
              <a:rPr lang="en-GB" sz="1600" dirty="0" err="1">
                <a:solidFill>
                  <a:srgbClr val="181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mio</a:t>
            </a:r>
            <a:r>
              <a:rPr lang="en-GB" sz="1600" dirty="0">
                <a:solidFill>
                  <a:srgbClr val="181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€</a:t>
            </a: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serving </a:t>
            </a:r>
            <a:r>
              <a:rPr lang="en-GB" sz="1600" dirty="0">
                <a:solidFill>
                  <a:srgbClr val="03C23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&gt;250 organisations</a:t>
            </a:r>
            <a:r>
              <a:rPr lang="en-GB" sz="1600" dirty="0">
                <a:solidFill>
                  <a:srgbClr val="181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almost every sector and industry</a:t>
            </a:r>
            <a:endParaRPr lang="en-GB" sz="1600" b="1" dirty="0">
              <a:solidFill>
                <a:srgbClr val="181127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Proud member of </a:t>
            </a:r>
            <a:r>
              <a:rPr lang="en-GB" sz="1600" i="1" dirty="0">
                <a:solidFill>
                  <a:srgbClr val="181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Business Travel Partners</a:t>
            </a:r>
            <a:r>
              <a:rPr lang="en-GB" sz="1600" dirty="0">
                <a:solidFill>
                  <a:srgbClr val="181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(BTP), </a:t>
            </a:r>
            <a:r>
              <a:rPr lang="en-GB" sz="1600" i="1" dirty="0">
                <a:solidFill>
                  <a:srgbClr val="181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Belgian Travel Alliance </a:t>
            </a: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(BTA), </a:t>
            </a:r>
            <a:r>
              <a:rPr lang="en-GB" sz="1600" i="1" dirty="0">
                <a:solidFill>
                  <a:srgbClr val="181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GlobalStar Travel Management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90197ED-3D02-EAED-C1DD-E3CB6BD5D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67" y="739653"/>
            <a:ext cx="2146286" cy="582857"/>
          </a:xfrm>
          <a:prstGeom prst="rect">
            <a:avLst/>
          </a:prstGeom>
        </p:spPr>
      </p:pic>
      <p:sp>
        <p:nvSpPr>
          <p:cNvPr id="8" name="Traan 7">
            <a:extLst>
              <a:ext uri="{FF2B5EF4-FFF2-40B4-BE49-F238E27FC236}">
                <a16:creationId xmlns:a16="http://schemas.microsoft.com/office/drawing/2014/main" id="{055C2256-89C7-9C56-85F1-E1487E774D2B}"/>
              </a:ext>
            </a:extLst>
          </p:cNvPr>
          <p:cNvSpPr/>
          <p:nvPr/>
        </p:nvSpPr>
        <p:spPr>
          <a:xfrm rot="5400000" flipH="1" flipV="1">
            <a:off x="5418529" y="2033640"/>
            <a:ext cx="4395536" cy="4643581"/>
          </a:xfrm>
          <a:prstGeom prst="teardrop">
            <a:avLst/>
          </a:prstGeom>
          <a:noFill/>
          <a:ln w="28575">
            <a:solidFill>
              <a:srgbClr val="03C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F88F41A-DB90-90F1-285B-417BBD676AE9}"/>
              </a:ext>
            </a:extLst>
          </p:cNvPr>
          <p:cNvSpPr txBox="1">
            <a:spLocks/>
          </p:cNvSpPr>
          <p:nvPr/>
        </p:nvSpPr>
        <p:spPr>
          <a:xfrm>
            <a:off x="5834904" y="2321628"/>
            <a:ext cx="1680821" cy="4314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181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Our USP’s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8CBB8CA-ACBB-331D-211E-87C3E326289B}"/>
              </a:ext>
            </a:extLst>
          </p:cNvPr>
          <p:cNvSpPr txBox="1"/>
          <p:nvPr/>
        </p:nvSpPr>
        <p:spPr>
          <a:xfrm>
            <a:off x="5677114" y="2779093"/>
            <a:ext cx="396846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Every staff member </a:t>
            </a:r>
            <a:r>
              <a:rPr lang="en-GB" sz="1600" dirty="0">
                <a:solidFill>
                  <a:srgbClr val="03C23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multilingual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Specialised in </a:t>
            </a:r>
            <a:r>
              <a:rPr lang="en-GB" sz="1600" dirty="0">
                <a:solidFill>
                  <a:srgbClr val="03C23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multi-country</a:t>
            </a: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clients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3C23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Full</a:t>
            </a:r>
            <a:r>
              <a: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product &amp; service </a:t>
            </a:r>
            <a:r>
              <a:rPr lang="en-GB" sz="1600" dirty="0">
                <a:solidFill>
                  <a:srgbClr val="03C23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basket</a:t>
            </a:r>
            <a:r>
              <a: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3C23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Hybrid solution approach</a:t>
            </a:r>
            <a:r>
              <a:rPr lang="en-GB" sz="1600" dirty="0">
                <a:solidFill>
                  <a:srgbClr val="181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 client-oriented </a:t>
            </a:r>
            <a:r>
              <a:rPr lang="en-GB" sz="1600" dirty="0">
                <a:solidFill>
                  <a:srgbClr val="181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balance</a:t>
            </a: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offline/online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Extended </a:t>
            </a:r>
            <a:r>
              <a:rPr lang="en-GB" sz="1600" dirty="0">
                <a:solidFill>
                  <a:srgbClr val="181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agility </a:t>
            </a:r>
            <a:r>
              <a:rPr lang="en-GB" sz="1600" dirty="0">
                <a:solidFill>
                  <a:srgbClr val="18112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regarding </a:t>
            </a:r>
            <a:r>
              <a:rPr lang="en-GB" sz="1600" dirty="0">
                <a:solidFill>
                  <a:srgbClr val="03C23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Finance &amp; Administration 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prepaid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invoicing</a:t>
            </a:r>
            <a:endParaRPr lang="en-GB" sz="1600" dirty="0">
              <a:solidFill>
                <a:srgbClr val="03C23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State-of-the-art Online Booking Tool: </a:t>
            </a:r>
            <a:r>
              <a:rPr lang="nl-BE" u="sng" dirty="0" err="1">
                <a:solidFill>
                  <a:srgbClr val="03C23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myTriton</a:t>
            </a:r>
            <a:r>
              <a:rPr lang="nl-BE" u="sng" dirty="0">
                <a:solidFill>
                  <a:srgbClr val="03C23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(E)</a:t>
            </a:r>
            <a:endParaRPr lang="en-GB" sz="1600" dirty="0">
              <a:solidFill>
                <a:srgbClr val="03C23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GB" sz="1600" dirty="0">
              <a:solidFill>
                <a:srgbClr val="18112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GB" sz="1600" dirty="0">
              <a:solidFill>
                <a:srgbClr val="18112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2_GlobalStar Powerpoint Template 2018">
  <a:themeElements>
    <a:clrScheme name="GlobalStar">
      <a:dk1>
        <a:srgbClr val="141414"/>
      </a:dk1>
      <a:lt1>
        <a:sysClr val="window" lastClr="FFFFFF"/>
      </a:lt1>
      <a:dk2>
        <a:srgbClr val="003366"/>
      </a:dk2>
      <a:lt2>
        <a:srgbClr val="F2F2F2"/>
      </a:lt2>
      <a:accent1>
        <a:srgbClr val="003366"/>
      </a:accent1>
      <a:accent2>
        <a:srgbClr val="999999"/>
      </a:accent2>
      <a:accent3>
        <a:srgbClr val="D7DDEA"/>
      </a:accent3>
      <a:accent4>
        <a:srgbClr val="90309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obalStar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Custom 1">
      <a:majorFont>
        <a:latin typeface="Source Sans Pro ExtraLight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64028E1054D54C9166D04CD5149671" ma:contentTypeVersion="18" ma:contentTypeDescription="Een nieuw document maken." ma:contentTypeScope="" ma:versionID="c1d19d8925b662ea1bd49264f8c294a5">
  <xsd:schema xmlns:xsd="http://www.w3.org/2001/XMLSchema" xmlns:xs="http://www.w3.org/2001/XMLSchema" xmlns:p="http://schemas.microsoft.com/office/2006/metadata/properties" xmlns:ns2="08891216-e2a9-4d79-a9ff-785f35ac4922" xmlns:ns3="a6c6011f-e050-4e62-b7d3-9f687d034116" targetNamespace="http://schemas.microsoft.com/office/2006/metadata/properties" ma:root="true" ma:fieldsID="dfe77d1859f0337eaeaac61f56d7f00e" ns2:_="" ns3:_="">
    <xsd:import namespace="08891216-e2a9-4d79-a9ff-785f35ac4922"/>
    <xsd:import namespace="a6c6011f-e050-4e62-b7d3-9f687d034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91216-e2a9-4d79-a9ff-785f35ac49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034de42f-d9ff-4ed3-a9cc-3820b35661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6011f-e050-4e62-b7d3-9f687d0341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111817-b226-4796-ae9b-6243ded6ef3d}" ma:internalName="TaxCatchAll" ma:showField="CatchAllData" ma:web="a6c6011f-e050-4e62-b7d3-9f687d0341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c6011f-e050-4e62-b7d3-9f687d034116" xsi:nil="true"/>
    <lcf76f155ced4ddcb4097134ff3c332f xmlns="08891216-e2a9-4d79-a9ff-785f35ac492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054AB2-95CF-44A2-8D55-021C695903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00942D-228F-4B46-9B77-D513D7230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891216-e2a9-4d79-a9ff-785f35ac4922"/>
    <ds:schemaRef ds:uri="a6c6011f-e050-4e62-b7d3-9f687d0341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F3D5A-FDC8-465B-B9AB-2DAD19BE43B6}">
  <ds:schemaRefs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f2a3fc2c-c38c-4b7f-a47b-5c3c3341ae7e"/>
    <ds:schemaRef ds:uri="http://purl.org/dc/dcmitype/"/>
    <ds:schemaRef ds:uri="a6c6011f-e050-4e62-b7d3-9f687d034116"/>
    <ds:schemaRef ds:uri="08891216-e2a9-4d79-a9ff-785f35ac49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Segoe UI</vt:lpstr>
      <vt:lpstr>Source Sans Pro ExtraLight</vt:lpstr>
      <vt:lpstr>Source Sans Pro</vt:lpstr>
      <vt:lpstr>Calibri</vt:lpstr>
      <vt:lpstr>Arial</vt:lpstr>
      <vt:lpstr>Source Sans Pro Light</vt:lpstr>
      <vt:lpstr>Segoe UI Semibold</vt:lpstr>
      <vt:lpstr>Speak Pro</vt:lpstr>
      <vt:lpstr>Wingdings</vt:lpstr>
      <vt:lpstr>2_GlobalStar Powerpoint Template 2018</vt:lpstr>
      <vt:lpstr>VanillaVTI</vt:lpstr>
      <vt:lpstr>BELGIUM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Bucharest Conference Template</dc:title>
  <dc:creator>Mark van Iersel</dc:creator>
  <cp:lastModifiedBy>Reena Mathew</cp:lastModifiedBy>
  <cp:revision>99</cp:revision>
  <dcterms:created xsi:type="dcterms:W3CDTF">2018-12-10T11:03:29Z</dcterms:created>
  <dcterms:modified xsi:type="dcterms:W3CDTF">2025-09-10T10:45:44Z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0x0101003664028E1054D54C9166D04CD5149671</vt:lpwstr>
  </property>
  <property fmtid="{D5CDD505-2E9C-101B-9397-08002B2CF9AE}" pid="3" name="MediaServiceImageTags">
    <vt:lpwstr/>
  </property>
</Properties>
</file>