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18288000" cy="10287000"/>
  <p:notesSz cx="6858000" cy="9144000"/>
  <p:embeddedFontLst>
    <p:embeddedFont>
      <p:font typeface="Garet 1 Bold" panose="020B0604020202020204" charset="0"/>
      <p:regular r:id="rId9"/>
    </p:embeddedFont>
    <p:embeddedFont>
      <p:font typeface="Garet 2 Bold" panose="020B0604020202020204" charset="0"/>
      <p:regular r:id="rId10"/>
    </p:embeddedFont>
    <p:embeddedFont>
      <p:font typeface="Source Sans Pro Bold" panose="020B0703030403020204" pitchFamily="34" charset="0"/>
      <p:regular r:id="rId11"/>
      <p:bold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3BC4CC8-8F34-4EB6-A6DD-5C729AFEDB80}" v="1" dt="2025-10-13T15:17:08.9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37" d="100"/>
          <a:sy n="37" d="100"/>
        </p:scale>
        <p:origin x="11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font" Target="fonts/font4.fntdata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ena Mathew" userId="0f00f8d7-84e5-4bb5-b8b8-c16dc15bf216" providerId="ADAL" clId="{194704A1-03C9-4D6B-AE34-1F78DF4BDECC}"/>
    <pc:docChg chg="undo custSel addSld modSld">
      <pc:chgData name="Reena Mathew" userId="0f00f8d7-84e5-4bb5-b8b8-c16dc15bf216" providerId="ADAL" clId="{194704A1-03C9-4D6B-AE34-1F78DF4BDECC}" dt="2025-10-13T15:17:55.230" v="4" actId="26606"/>
      <pc:docMkLst>
        <pc:docMk/>
      </pc:docMkLst>
      <pc:sldChg chg="addSp delSp modSp new mod setBg modAnim">
        <pc:chgData name="Reena Mathew" userId="0f00f8d7-84e5-4bb5-b8b8-c16dc15bf216" providerId="ADAL" clId="{194704A1-03C9-4D6B-AE34-1F78DF4BDECC}" dt="2025-10-13T15:17:55.230" v="4" actId="26606"/>
        <pc:sldMkLst>
          <pc:docMk/>
          <pc:sldMk cId="1280099897" sldId="259"/>
        </pc:sldMkLst>
        <pc:spChg chg="add del">
          <ac:chgData name="Reena Mathew" userId="0f00f8d7-84e5-4bb5-b8b8-c16dc15bf216" providerId="ADAL" clId="{194704A1-03C9-4D6B-AE34-1F78DF4BDECC}" dt="2025-10-13T15:17:55.230" v="3" actId="26606"/>
          <ac:spMkLst>
            <pc:docMk/>
            <pc:sldMk cId="1280099897" sldId="259"/>
            <ac:spMk id="7" creationId="{AB8C311F-7253-4AED-9701-7FC0708C41C7}"/>
          </ac:spMkLst>
        </pc:spChg>
        <pc:spChg chg="add del">
          <ac:chgData name="Reena Mathew" userId="0f00f8d7-84e5-4bb5-b8b8-c16dc15bf216" providerId="ADAL" clId="{194704A1-03C9-4D6B-AE34-1F78DF4BDECC}" dt="2025-10-13T15:17:55.230" v="3" actId="26606"/>
          <ac:spMkLst>
            <pc:docMk/>
            <pc:sldMk cId="1280099897" sldId="259"/>
            <ac:spMk id="9" creationId="{E2384209-CB15-4CDF-9D31-C44FD9A3F20D}"/>
          </ac:spMkLst>
        </pc:spChg>
        <pc:spChg chg="add del">
          <ac:chgData name="Reena Mathew" userId="0f00f8d7-84e5-4bb5-b8b8-c16dc15bf216" providerId="ADAL" clId="{194704A1-03C9-4D6B-AE34-1F78DF4BDECC}" dt="2025-10-13T15:17:55.230" v="3" actId="26606"/>
          <ac:spMkLst>
            <pc:docMk/>
            <pc:sldMk cId="1280099897" sldId="259"/>
            <ac:spMk id="11" creationId="{2633B3B5-CC90-43F0-8714-D31D1F3F0209}"/>
          </ac:spMkLst>
        </pc:spChg>
        <pc:spChg chg="add del">
          <ac:chgData name="Reena Mathew" userId="0f00f8d7-84e5-4bb5-b8b8-c16dc15bf216" providerId="ADAL" clId="{194704A1-03C9-4D6B-AE34-1F78DF4BDECC}" dt="2025-10-13T15:17:55.230" v="3" actId="26606"/>
          <ac:spMkLst>
            <pc:docMk/>
            <pc:sldMk cId="1280099897" sldId="259"/>
            <ac:spMk id="13" creationId="{A8D57A06-A426-446D-B02C-A2DC6B62E45E}"/>
          </ac:spMkLst>
        </pc:spChg>
        <pc:spChg chg="add">
          <ac:chgData name="Reena Mathew" userId="0f00f8d7-84e5-4bb5-b8b8-c16dc15bf216" providerId="ADAL" clId="{194704A1-03C9-4D6B-AE34-1F78DF4BDECC}" dt="2025-10-13T15:17:55.230" v="4" actId="26606"/>
          <ac:spMkLst>
            <pc:docMk/>
            <pc:sldMk cId="1280099897" sldId="259"/>
            <ac:spMk id="15" creationId="{AB8C311F-7253-4AED-9701-7FC0708C41C7}"/>
          </ac:spMkLst>
        </pc:spChg>
        <pc:spChg chg="add">
          <ac:chgData name="Reena Mathew" userId="0f00f8d7-84e5-4bb5-b8b8-c16dc15bf216" providerId="ADAL" clId="{194704A1-03C9-4D6B-AE34-1F78DF4BDECC}" dt="2025-10-13T15:17:55.230" v="4" actId="26606"/>
          <ac:spMkLst>
            <pc:docMk/>
            <pc:sldMk cId="1280099897" sldId="259"/>
            <ac:spMk id="16" creationId="{FD073016-B734-483B-8953-5BADEE145112}"/>
          </ac:spMkLst>
        </pc:spChg>
        <pc:spChg chg="add">
          <ac:chgData name="Reena Mathew" userId="0f00f8d7-84e5-4bb5-b8b8-c16dc15bf216" providerId="ADAL" clId="{194704A1-03C9-4D6B-AE34-1F78DF4BDECC}" dt="2025-10-13T15:17:55.230" v="4" actId="26606"/>
          <ac:spMkLst>
            <pc:docMk/>
            <pc:sldMk cId="1280099897" sldId="259"/>
            <ac:spMk id="17" creationId="{90A7EAB6-59D3-4325-8DE6-E0CA4009CE53}"/>
          </ac:spMkLst>
        </pc:spChg>
        <pc:spChg chg="add">
          <ac:chgData name="Reena Mathew" userId="0f00f8d7-84e5-4bb5-b8b8-c16dc15bf216" providerId="ADAL" clId="{194704A1-03C9-4D6B-AE34-1F78DF4BDECC}" dt="2025-10-13T15:17:55.230" v="4" actId="26606"/>
          <ac:spMkLst>
            <pc:docMk/>
            <pc:sldMk cId="1280099897" sldId="259"/>
            <ac:spMk id="18" creationId="{A8D57A06-A426-446D-B02C-A2DC6B62E45E}"/>
          </ac:spMkLst>
        </pc:spChg>
        <pc:picChg chg="add mod">
          <ac:chgData name="Reena Mathew" userId="0f00f8d7-84e5-4bb5-b8b8-c16dc15bf216" providerId="ADAL" clId="{194704A1-03C9-4D6B-AE34-1F78DF4BDECC}" dt="2025-10-13T15:17:55.230" v="4" actId="26606"/>
          <ac:picMkLst>
            <pc:docMk/>
            <pc:sldMk cId="1280099897" sldId="259"/>
            <ac:picMk id="2" creationId="{B7E5A91F-5519-42ED-349E-166F8381149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24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video" Target="../media/media1.mp4"/><Relationship Id="rId16" Type="http://schemas.openxmlformats.org/officeDocument/2006/relationships/image" Target="../media/image19.jpeg"/><Relationship Id="rId20" Type="http://schemas.openxmlformats.org/officeDocument/2006/relationships/image" Target="../media/image23.svg"/><Relationship Id="rId1" Type="http://schemas.microsoft.com/office/2007/relationships/media" Target="../media/media1.mp4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gif"/><Relationship Id="rId10" Type="http://schemas.openxmlformats.org/officeDocument/2006/relationships/image" Target="../media/image13.png"/><Relationship Id="rId19" Type="http://schemas.openxmlformats.org/officeDocument/2006/relationships/image" Target="../media/image22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LagYKHhc1c?feature=oembed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10230677"/>
            <a:ext cx="18288000" cy="72000"/>
            <a:chOff x="0" y="0"/>
            <a:chExt cx="24384000" cy="9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4384000" cy="96012"/>
            </a:xfrm>
            <a:custGeom>
              <a:avLst/>
              <a:gdLst/>
              <a:ahLst/>
              <a:cxnLst/>
              <a:rect l="l" t="t" r="r" b="b"/>
              <a:pathLst>
                <a:path w="24384000" h="96012">
                  <a:moveTo>
                    <a:pt x="0" y="0"/>
                  </a:moveTo>
                  <a:lnTo>
                    <a:pt x="24384000" y="0"/>
                  </a:lnTo>
                  <a:lnTo>
                    <a:pt x="24384000" y="96012"/>
                  </a:lnTo>
                  <a:lnTo>
                    <a:pt x="0" y="96012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0" y="0"/>
            <a:ext cx="18288000" cy="7362574"/>
            <a:chOff x="0" y="0"/>
            <a:chExt cx="24384000" cy="981676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4384000" cy="9816719"/>
            </a:xfrm>
            <a:custGeom>
              <a:avLst/>
              <a:gdLst/>
              <a:ahLst/>
              <a:cxnLst/>
              <a:rect l="l" t="t" r="r" b="b"/>
              <a:pathLst>
                <a:path w="24384000" h="9816719">
                  <a:moveTo>
                    <a:pt x="0" y="0"/>
                  </a:moveTo>
                  <a:lnTo>
                    <a:pt x="24384000" y="0"/>
                  </a:lnTo>
                  <a:lnTo>
                    <a:pt x="24384000" y="9816719"/>
                  </a:lnTo>
                  <a:lnTo>
                    <a:pt x="0" y="981671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l="-16131" r="-22695" b="-303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60404" y="7594904"/>
            <a:ext cx="17567193" cy="1201721"/>
            <a:chOff x="0" y="0"/>
            <a:chExt cx="23422924" cy="160229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3422924" cy="1602294"/>
            </a:xfrm>
            <a:custGeom>
              <a:avLst/>
              <a:gdLst/>
              <a:ahLst/>
              <a:cxnLst/>
              <a:rect l="l" t="t" r="r" b="b"/>
              <a:pathLst>
                <a:path w="23422924" h="1602294">
                  <a:moveTo>
                    <a:pt x="0" y="0"/>
                  </a:moveTo>
                  <a:lnTo>
                    <a:pt x="23422924" y="0"/>
                  </a:lnTo>
                  <a:lnTo>
                    <a:pt x="23422924" y="1602294"/>
                  </a:lnTo>
                  <a:lnTo>
                    <a:pt x="0" y="16022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3422924" cy="1592769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759"/>
                </a:lnSpc>
              </a:pPr>
              <a:r>
                <a:rPr lang="en-US" sz="4800" b="1">
                  <a:solidFill>
                    <a:srgbClr val="003366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KENYA</a:t>
              </a:r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360404" y="8796624"/>
            <a:ext cx="17567193" cy="1273720"/>
            <a:chOff x="0" y="0"/>
            <a:chExt cx="23422924" cy="169829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3422924" cy="1698294"/>
            </a:xfrm>
            <a:custGeom>
              <a:avLst/>
              <a:gdLst/>
              <a:ahLst/>
              <a:cxnLst/>
              <a:rect l="l" t="t" r="r" b="b"/>
              <a:pathLst>
                <a:path w="23422924" h="1698294">
                  <a:moveTo>
                    <a:pt x="0" y="0"/>
                  </a:moveTo>
                  <a:lnTo>
                    <a:pt x="23422924" y="0"/>
                  </a:lnTo>
                  <a:lnTo>
                    <a:pt x="23422924" y="1698294"/>
                  </a:lnTo>
                  <a:lnTo>
                    <a:pt x="0" y="169829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3422924" cy="169829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5040"/>
                </a:lnSpc>
              </a:pPr>
              <a:r>
                <a:rPr lang="en-US" sz="4200" b="1">
                  <a:solidFill>
                    <a:srgbClr val="141414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Seema Raval</a:t>
              </a:r>
            </a:p>
            <a:p>
              <a:pPr algn="ctr">
                <a:lnSpc>
                  <a:spcPts val="5040"/>
                </a:lnSpc>
              </a:pPr>
              <a:r>
                <a:rPr lang="en-US" sz="4200" b="1">
                  <a:solidFill>
                    <a:srgbClr val="141414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Managing Director – Travelshoppe Company Limited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5515">
            <a:off x="6424062" y="2042964"/>
            <a:ext cx="11873471" cy="0"/>
          </a:xfrm>
          <a:prstGeom prst="line">
            <a:avLst/>
          </a:prstGeom>
          <a:ln w="9525" cap="rnd">
            <a:solidFill>
              <a:srgbClr val="0033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-6075" y="0"/>
            <a:ext cx="6446250" cy="10314000"/>
            <a:chOff x="0" y="0"/>
            <a:chExt cx="8595000" cy="13752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594979" cy="13751940"/>
            </a:xfrm>
            <a:custGeom>
              <a:avLst/>
              <a:gdLst/>
              <a:ahLst/>
              <a:cxnLst/>
              <a:rect l="l" t="t" r="r" b="b"/>
              <a:pathLst>
                <a:path w="8594979" h="13751940">
                  <a:moveTo>
                    <a:pt x="0" y="0"/>
                  </a:moveTo>
                  <a:lnTo>
                    <a:pt x="8594979" y="0"/>
                  </a:lnTo>
                  <a:lnTo>
                    <a:pt x="8594979" y="13751940"/>
                  </a:lnTo>
                  <a:lnTo>
                    <a:pt x="0" y="1375194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 r="-19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000335" y="568676"/>
            <a:ext cx="10856344" cy="936325"/>
            <a:chOff x="0" y="0"/>
            <a:chExt cx="14475126" cy="124843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4475126" cy="1248434"/>
            </a:xfrm>
            <a:custGeom>
              <a:avLst/>
              <a:gdLst/>
              <a:ahLst/>
              <a:cxnLst/>
              <a:rect l="l" t="t" r="r" b="b"/>
              <a:pathLst>
                <a:path w="14475126" h="1248434">
                  <a:moveTo>
                    <a:pt x="0" y="0"/>
                  </a:moveTo>
                  <a:lnTo>
                    <a:pt x="14475126" y="0"/>
                  </a:lnTo>
                  <a:lnTo>
                    <a:pt x="14475126" y="1248434"/>
                  </a:lnTo>
                  <a:lnTo>
                    <a:pt x="0" y="1248434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14475126" cy="124843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l">
                <a:lnSpc>
                  <a:spcPts val="6480"/>
                </a:lnSpc>
              </a:pPr>
              <a:r>
                <a:rPr lang="en-US" sz="5400" b="1">
                  <a:solidFill>
                    <a:srgbClr val="003366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Why Travelshoppe</a:t>
              </a:r>
            </a:p>
          </p:txBody>
        </p:sp>
      </p:grpSp>
      <p:sp>
        <p:nvSpPr>
          <p:cNvPr id="8" name="Freeform 8"/>
          <p:cNvSpPr/>
          <p:nvPr/>
        </p:nvSpPr>
        <p:spPr>
          <a:xfrm>
            <a:off x="7000335" y="245114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7000335" y="4121444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7000335" y="5791747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9"/>
                </a:lnTo>
                <a:lnTo>
                  <a:pt x="0" y="1279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7000335" y="746205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859609" y="245114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Freeform 13"/>
          <p:cNvSpPr/>
          <p:nvPr/>
        </p:nvSpPr>
        <p:spPr>
          <a:xfrm>
            <a:off x="9859609" y="4121444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4" name="Freeform 14"/>
          <p:cNvSpPr/>
          <p:nvPr/>
        </p:nvSpPr>
        <p:spPr>
          <a:xfrm>
            <a:off x="9859609" y="5791747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9"/>
                </a:lnTo>
                <a:lnTo>
                  <a:pt x="0" y="1279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5" name="Freeform 15"/>
          <p:cNvSpPr/>
          <p:nvPr/>
        </p:nvSpPr>
        <p:spPr>
          <a:xfrm>
            <a:off x="9859609" y="746205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6" name="Freeform 16"/>
          <p:cNvSpPr/>
          <p:nvPr/>
        </p:nvSpPr>
        <p:spPr>
          <a:xfrm>
            <a:off x="12718883" y="245114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12718883" y="4121444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8" name="Freeform 18"/>
          <p:cNvSpPr/>
          <p:nvPr/>
        </p:nvSpPr>
        <p:spPr>
          <a:xfrm>
            <a:off x="12718883" y="5791747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9"/>
                </a:lnTo>
                <a:lnTo>
                  <a:pt x="0" y="1279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2718883" y="746205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0" name="Freeform 20"/>
          <p:cNvSpPr/>
          <p:nvPr/>
        </p:nvSpPr>
        <p:spPr>
          <a:xfrm>
            <a:off x="15578157" y="245114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1" name="Freeform 21"/>
          <p:cNvSpPr/>
          <p:nvPr/>
        </p:nvSpPr>
        <p:spPr>
          <a:xfrm>
            <a:off x="15578157" y="4121444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2" name="Freeform 22"/>
          <p:cNvSpPr/>
          <p:nvPr/>
        </p:nvSpPr>
        <p:spPr>
          <a:xfrm>
            <a:off x="15578157" y="5791747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9"/>
                </a:lnTo>
                <a:lnTo>
                  <a:pt x="0" y="127977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3" name="Freeform 23"/>
          <p:cNvSpPr/>
          <p:nvPr/>
        </p:nvSpPr>
        <p:spPr>
          <a:xfrm>
            <a:off x="15578157" y="7462051"/>
            <a:ext cx="2568898" cy="1279778"/>
          </a:xfrm>
          <a:custGeom>
            <a:avLst/>
            <a:gdLst/>
            <a:ahLst/>
            <a:cxnLst/>
            <a:rect l="l" t="t" r="r" b="b"/>
            <a:pathLst>
              <a:path w="2568898" h="1279778">
                <a:moveTo>
                  <a:pt x="0" y="0"/>
                </a:moveTo>
                <a:lnTo>
                  <a:pt x="2568898" y="0"/>
                </a:lnTo>
                <a:lnTo>
                  <a:pt x="2568898" y="1279778"/>
                </a:lnTo>
                <a:lnTo>
                  <a:pt x="0" y="127977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4" name="Freeform 24"/>
          <p:cNvSpPr/>
          <p:nvPr/>
        </p:nvSpPr>
        <p:spPr>
          <a:xfrm rot="3348902">
            <a:off x="12416790" y="336268"/>
            <a:ext cx="1059563" cy="916847"/>
          </a:xfrm>
          <a:custGeom>
            <a:avLst/>
            <a:gdLst/>
            <a:ahLst/>
            <a:cxnLst/>
            <a:rect l="l" t="t" r="r" b="b"/>
            <a:pathLst>
              <a:path w="1059563" h="916847">
                <a:moveTo>
                  <a:pt x="0" y="0"/>
                </a:moveTo>
                <a:lnTo>
                  <a:pt x="1059564" y="0"/>
                </a:lnTo>
                <a:lnTo>
                  <a:pt x="1059564" y="916846"/>
                </a:lnTo>
                <a:lnTo>
                  <a:pt x="0" y="9168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25" name="TextBox 25"/>
          <p:cNvSpPr txBox="1"/>
          <p:nvPr/>
        </p:nvSpPr>
        <p:spPr>
          <a:xfrm>
            <a:off x="7185105" y="2835403"/>
            <a:ext cx="219935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One stop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Travel Solution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185105" y="4504075"/>
            <a:ext cx="219935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Negotiated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Air Fares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85105" y="6174379"/>
            <a:ext cx="219935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Top 10 in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Kenya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000335" y="7763109"/>
            <a:ext cx="2568898" cy="7716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KDPA Complaint</a:t>
            </a:r>
          </a:p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Registered 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Data Controller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9859609" y="2833772"/>
            <a:ext cx="256889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24/7/365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Emergency Service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864234" y="4504075"/>
            <a:ext cx="256889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Carbon Emission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Reports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9864234" y="6174379"/>
            <a:ext cx="256889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In Business since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1994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864234" y="7844682"/>
            <a:ext cx="2568898" cy="514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7"/>
              </a:lnSpc>
              <a:spcBef>
                <a:spcPct val="0"/>
              </a:spcBef>
            </a:pPr>
            <a:r>
              <a:rPr lang="en-US" sz="1707" b="1" u="none" strike="noStrike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In Business since</a:t>
            </a:r>
          </a:p>
          <a:p>
            <a:pPr marL="0" lvl="0" indent="0" algn="ctr">
              <a:lnSpc>
                <a:spcPts val="2047"/>
              </a:lnSpc>
              <a:spcBef>
                <a:spcPct val="0"/>
              </a:spcBef>
            </a:pPr>
            <a:r>
              <a:rPr lang="en-US" sz="1707" b="1" u="none" strike="noStrike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1994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2727548" y="2957956"/>
            <a:ext cx="2568898" cy="2580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 dirty="0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GlobalStar Partner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18883" y="4504075"/>
            <a:ext cx="256889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AMREF Evacuations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for Clients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2946572" y="6083869"/>
            <a:ext cx="2113520" cy="8369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4"/>
              </a:lnSpc>
              <a:spcBef>
                <a:spcPct val="0"/>
              </a:spcBef>
            </a:pPr>
            <a:r>
              <a:rPr lang="en-US" sz="1404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Client from individuals to SMEs and Multibillion corporates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2802836" y="7890291"/>
            <a:ext cx="2400992" cy="5173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047"/>
              </a:lnSpc>
              <a:spcBef>
                <a:spcPct val="0"/>
              </a:spcBef>
            </a:pPr>
            <a:r>
              <a:rPr lang="en-US" sz="1707" b="1" u="none" strike="noStrike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89%</a:t>
            </a:r>
          </a:p>
          <a:p>
            <a:pPr marL="0" lvl="0" indent="0" algn="ctr">
              <a:lnSpc>
                <a:spcPts val="2047"/>
              </a:lnSpc>
              <a:spcBef>
                <a:spcPct val="0"/>
              </a:spcBef>
            </a:pPr>
            <a:r>
              <a:rPr lang="en-US" sz="1707" b="1" u="none" strike="noStrike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Paperless Office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5573531" y="2833772"/>
            <a:ext cx="256889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Corporate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Reports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5418436" y="4513600"/>
            <a:ext cx="2879089" cy="619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4"/>
              </a:lnSpc>
              <a:spcBef>
                <a:spcPct val="0"/>
              </a:spcBef>
            </a:pPr>
            <a:r>
              <a:rPr lang="en-US" sz="1404" b="1" u="none" strike="noStrike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Frequent Flyer</a:t>
            </a:r>
          </a:p>
          <a:p>
            <a:pPr marL="0" lvl="0" indent="0" algn="ctr">
              <a:lnSpc>
                <a:spcPts val="1684"/>
              </a:lnSpc>
              <a:spcBef>
                <a:spcPct val="0"/>
              </a:spcBef>
            </a:pPr>
            <a:r>
              <a:rPr lang="en-US" sz="1404" b="1" u="none" strike="noStrike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Program - </a:t>
            </a:r>
          </a:p>
          <a:p>
            <a:pPr marL="0" lvl="0" indent="0" algn="ctr">
              <a:lnSpc>
                <a:spcPts val="1684"/>
              </a:lnSpc>
              <a:spcBef>
                <a:spcPct val="0"/>
              </a:spcBef>
            </a:pPr>
            <a:r>
              <a:rPr lang="en-US" sz="1404" b="1" u="none" strike="noStrike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Individuals &amp; Corporates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5573531" y="6174379"/>
            <a:ext cx="2568898" cy="2572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GDPR Complaint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5573531" y="7844682"/>
            <a:ext cx="2568898" cy="5145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46"/>
              </a:lnSpc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MICE Expert in</a:t>
            </a:r>
          </a:p>
          <a:p>
            <a:pPr algn="ctr">
              <a:lnSpc>
                <a:spcPts val="2047"/>
              </a:lnSpc>
              <a:spcBef>
                <a:spcPct val="0"/>
              </a:spcBef>
            </a:pPr>
            <a:r>
              <a:rPr lang="en-US" sz="1707" b="1">
                <a:solidFill>
                  <a:srgbClr val="000000"/>
                </a:solidFill>
                <a:latin typeface="Garet 1 Bold"/>
                <a:ea typeface="Garet 1 Bold"/>
                <a:cs typeface="Garet 1 Bold"/>
                <a:sym typeface="Garet 1 Bold"/>
              </a:rPr>
              <a:t>Kenya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9525" y="1939601"/>
            <a:ext cx="18307050" cy="19050"/>
          </a:xfrm>
          <a:prstGeom prst="line">
            <a:avLst/>
          </a:prstGeom>
          <a:ln w="9525" cap="rnd">
            <a:solidFill>
              <a:srgbClr val="003366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647056" y="384330"/>
            <a:ext cx="3600400" cy="1412053"/>
            <a:chOff x="0" y="0"/>
            <a:chExt cx="4800534" cy="188273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00473" cy="1882775"/>
            </a:xfrm>
            <a:custGeom>
              <a:avLst/>
              <a:gdLst/>
              <a:ahLst/>
              <a:cxnLst/>
              <a:rect l="l" t="t" r="r" b="b"/>
              <a:pathLst>
                <a:path w="4800473" h="1882775">
                  <a:moveTo>
                    <a:pt x="0" y="0"/>
                  </a:moveTo>
                  <a:lnTo>
                    <a:pt x="4800473" y="0"/>
                  </a:lnTo>
                  <a:lnTo>
                    <a:pt x="4800473" y="1882775"/>
                  </a:lnTo>
                  <a:lnTo>
                    <a:pt x="0" y="188277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 l="-62" r="-63" b="1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6403043" y="234704"/>
            <a:ext cx="1655811" cy="1655811"/>
            <a:chOff x="0" y="0"/>
            <a:chExt cx="2207748" cy="22077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07768" cy="2207768"/>
            </a:xfrm>
            <a:custGeom>
              <a:avLst/>
              <a:gdLst/>
              <a:ahLst/>
              <a:cxnLst/>
              <a:rect l="l" t="t" r="r" b="b"/>
              <a:pathLst>
                <a:path w="2207768" h="2207768">
                  <a:moveTo>
                    <a:pt x="0" y="0"/>
                  </a:moveTo>
                  <a:lnTo>
                    <a:pt x="2207768" y="0"/>
                  </a:lnTo>
                  <a:lnTo>
                    <a:pt x="2207768" y="2207768"/>
                  </a:lnTo>
                  <a:lnTo>
                    <a:pt x="0" y="220776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361345" y="319263"/>
            <a:ext cx="11565310" cy="2269126"/>
            <a:chOff x="0" y="0"/>
            <a:chExt cx="15420414" cy="3025502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420414" cy="3025502"/>
            </a:xfrm>
            <a:custGeom>
              <a:avLst/>
              <a:gdLst/>
              <a:ahLst/>
              <a:cxnLst/>
              <a:rect l="l" t="t" r="r" b="b"/>
              <a:pathLst>
                <a:path w="15420414" h="3025502">
                  <a:moveTo>
                    <a:pt x="0" y="0"/>
                  </a:moveTo>
                  <a:lnTo>
                    <a:pt x="15420414" y="0"/>
                  </a:lnTo>
                  <a:lnTo>
                    <a:pt x="15420414" y="3025502"/>
                  </a:lnTo>
                  <a:lnTo>
                    <a:pt x="0" y="3025502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15420414" cy="3025502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6480"/>
                </a:lnSpc>
              </a:pPr>
              <a:r>
                <a:rPr lang="en-US" sz="5400" b="1">
                  <a:solidFill>
                    <a:srgbClr val="003366"/>
                  </a:solidFill>
                  <a:latin typeface="Source Sans Pro Bold"/>
                  <a:ea typeface="Source Sans Pro Bold"/>
                  <a:cs typeface="Source Sans Pro Bold"/>
                  <a:sym typeface="Source Sans Pro Bold"/>
                </a:rPr>
                <a:t>Technology &amp; Affiliations</a:t>
              </a:r>
            </a:p>
          </p:txBody>
        </p:sp>
      </p:grpSp>
      <p:sp>
        <p:nvSpPr>
          <p:cNvPr id="10" name="Freeform 10"/>
          <p:cNvSpPr/>
          <p:nvPr/>
        </p:nvSpPr>
        <p:spPr>
          <a:xfrm>
            <a:off x="340743" y="6279619"/>
            <a:ext cx="2606917" cy="540458"/>
          </a:xfrm>
          <a:custGeom>
            <a:avLst/>
            <a:gdLst/>
            <a:ahLst/>
            <a:cxnLst/>
            <a:rect l="l" t="t" r="r" b="b"/>
            <a:pathLst>
              <a:path w="2606917" h="540458">
                <a:moveTo>
                  <a:pt x="0" y="0"/>
                </a:moveTo>
                <a:lnTo>
                  <a:pt x="2606917" y="0"/>
                </a:lnTo>
                <a:lnTo>
                  <a:pt x="2606917" y="540458"/>
                </a:lnTo>
                <a:lnTo>
                  <a:pt x="0" y="54045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3116" b="-311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4582396" y="6244187"/>
            <a:ext cx="3178873" cy="611322"/>
          </a:xfrm>
          <a:custGeom>
            <a:avLst/>
            <a:gdLst/>
            <a:ahLst/>
            <a:cxnLst/>
            <a:rect l="l" t="t" r="r" b="b"/>
            <a:pathLst>
              <a:path w="3178873" h="611322">
                <a:moveTo>
                  <a:pt x="0" y="0"/>
                </a:moveTo>
                <a:lnTo>
                  <a:pt x="3178873" y="0"/>
                </a:lnTo>
                <a:lnTo>
                  <a:pt x="3178873" y="611322"/>
                </a:lnTo>
                <a:lnTo>
                  <a:pt x="0" y="611322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9396004" y="6138792"/>
            <a:ext cx="1555942" cy="822111"/>
          </a:xfrm>
          <a:custGeom>
            <a:avLst/>
            <a:gdLst/>
            <a:ahLst/>
            <a:cxnLst/>
            <a:rect l="l" t="t" r="r" b="b"/>
            <a:pathLst>
              <a:path w="1555942" h="822111">
                <a:moveTo>
                  <a:pt x="0" y="0"/>
                </a:moveTo>
                <a:lnTo>
                  <a:pt x="1555942" y="0"/>
                </a:lnTo>
                <a:lnTo>
                  <a:pt x="1555942" y="822111"/>
                </a:lnTo>
                <a:lnTo>
                  <a:pt x="0" y="82211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941" b="-941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3" name="Group 13"/>
          <p:cNvGrpSpPr/>
          <p:nvPr/>
        </p:nvGrpSpPr>
        <p:grpSpPr>
          <a:xfrm>
            <a:off x="12586682" y="5940330"/>
            <a:ext cx="1304868" cy="1219036"/>
            <a:chOff x="0" y="0"/>
            <a:chExt cx="1739824" cy="1625381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739824" cy="1625381"/>
              <a:chOff x="0" y="0"/>
              <a:chExt cx="981279" cy="916732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8509" y="8509"/>
                <a:ext cx="974217" cy="909193"/>
              </a:xfrm>
              <a:custGeom>
                <a:avLst/>
                <a:gdLst/>
                <a:ahLst/>
                <a:cxnLst/>
                <a:rect l="l" t="t" r="r" b="b"/>
                <a:pathLst>
                  <a:path w="974217" h="909193">
                    <a:moveTo>
                      <a:pt x="0" y="0"/>
                    </a:moveTo>
                    <a:lnTo>
                      <a:pt x="974217" y="0"/>
                    </a:lnTo>
                    <a:lnTo>
                      <a:pt x="974217" y="909193"/>
                    </a:lnTo>
                    <a:lnTo>
                      <a:pt x="0" y="909193"/>
                    </a:lnTo>
                    <a:close/>
                  </a:path>
                </a:pathLst>
              </a:custGeom>
              <a:solidFill>
                <a:srgbClr val="4472C4"/>
              </a:solidFill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16" name="Freeform 16"/>
              <p:cNvSpPr/>
              <p:nvPr/>
            </p:nvSpPr>
            <p:spPr>
              <a:xfrm>
                <a:off x="0" y="0"/>
                <a:ext cx="991235" cy="926211"/>
              </a:xfrm>
              <a:custGeom>
                <a:avLst/>
                <a:gdLst/>
                <a:ahLst/>
                <a:cxnLst/>
                <a:rect l="l" t="t" r="r" b="b"/>
                <a:pathLst>
                  <a:path w="991235" h="926211">
                    <a:moveTo>
                      <a:pt x="8509" y="0"/>
                    </a:moveTo>
                    <a:lnTo>
                      <a:pt x="982726" y="0"/>
                    </a:lnTo>
                    <a:cubicBezTo>
                      <a:pt x="987425" y="0"/>
                      <a:pt x="991235" y="3810"/>
                      <a:pt x="991235" y="8509"/>
                    </a:cubicBezTo>
                    <a:lnTo>
                      <a:pt x="991235" y="917702"/>
                    </a:lnTo>
                    <a:cubicBezTo>
                      <a:pt x="991235" y="922401"/>
                      <a:pt x="987425" y="926211"/>
                      <a:pt x="982726" y="926211"/>
                    </a:cubicBezTo>
                    <a:lnTo>
                      <a:pt x="8509" y="926211"/>
                    </a:lnTo>
                    <a:cubicBezTo>
                      <a:pt x="3810" y="926211"/>
                      <a:pt x="0" y="922401"/>
                      <a:pt x="0" y="917702"/>
                    </a:cubicBezTo>
                    <a:lnTo>
                      <a:pt x="0" y="8509"/>
                    </a:lnTo>
                    <a:cubicBezTo>
                      <a:pt x="0" y="3810"/>
                      <a:pt x="3810" y="0"/>
                      <a:pt x="8509" y="0"/>
                    </a:cubicBezTo>
                    <a:moveTo>
                      <a:pt x="8509" y="16891"/>
                    </a:moveTo>
                    <a:lnTo>
                      <a:pt x="8509" y="8509"/>
                    </a:lnTo>
                    <a:lnTo>
                      <a:pt x="17018" y="8509"/>
                    </a:lnTo>
                    <a:lnTo>
                      <a:pt x="17018" y="917702"/>
                    </a:lnTo>
                    <a:lnTo>
                      <a:pt x="8509" y="917702"/>
                    </a:lnTo>
                    <a:lnTo>
                      <a:pt x="8509" y="909193"/>
                    </a:lnTo>
                    <a:lnTo>
                      <a:pt x="982726" y="909193"/>
                    </a:lnTo>
                    <a:lnTo>
                      <a:pt x="982726" y="917702"/>
                    </a:lnTo>
                    <a:lnTo>
                      <a:pt x="974217" y="917702"/>
                    </a:lnTo>
                    <a:lnTo>
                      <a:pt x="974217" y="8509"/>
                    </a:lnTo>
                    <a:lnTo>
                      <a:pt x="982726" y="8509"/>
                    </a:lnTo>
                    <a:lnTo>
                      <a:pt x="982726" y="17018"/>
                    </a:lnTo>
                    <a:lnTo>
                      <a:pt x="8509" y="17018"/>
                    </a:lnTo>
                    <a:close/>
                  </a:path>
                </a:pathLst>
              </a:custGeom>
              <a:solidFill>
                <a:srgbClr val="2F528F"/>
              </a:solid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17" name="Freeform 17"/>
            <p:cNvSpPr/>
            <p:nvPr/>
          </p:nvSpPr>
          <p:spPr>
            <a:xfrm>
              <a:off x="223501" y="144688"/>
              <a:ext cx="1343807" cy="1395480"/>
            </a:xfrm>
            <a:custGeom>
              <a:avLst/>
              <a:gdLst/>
              <a:ahLst/>
              <a:cxnLst/>
              <a:rect l="l" t="t" r="r" b="b"/>
              <a:pathLst>
                <a:path w="1343807" h="1395480">
                  <a:moveTo>
                    <a:pt x="0" y="0"/>
                  </a:moveTo>
                  <a:lnTo>
                    <a:pt x="1343807" y="0"/>
                  </a:lnTo>
                  <a:lnTo>
                    <a:pt x="1343807" y="1395481"/>
                  </a:lnTo>
                  <a:lnTo>
                    <a:pt x="0" y="13954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 l="2" r="-110961" b="-104609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8" name="Freeform 18"/>
          <p:cNvSpPr/>
          <p:nvPr/>
        </p:nvSpPr>
        <p:spPr>
          <a:xfrm>
            <a:off x="15526286" y="6114073"/>
            <a:ext cx="2420972" cy="871550"/>
          </a:xfrm>
          <a:custGeom>
            <a:avLst/>
            <a:gdLst/>
            <a:ahLst/>
            <a:cxnLst/>
            <a:rect l="l" t="t" r="r" b="b"/>
            <a:pathLst>
              <a:path w="2420972" h="871550">
                <a:moveTo>
                  <a:pt x="0" y="0"/>
                </a:moveTo>
                <a:lnTo>
                  <a:pt x="2420971" y="0"/>
                </a:lnTo>
                <a:lnTo>
                  <a:pt x="2420971" y="871550"/>
                </a:lnTo>
                <a:lnTo>
                  <a:pt x="0" y="87155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9" name="Freeform 19"/>
          <p:cNvSpPr/>
          <p:nvPr/>
        </p:nvSpPr>
        <p:spPr>
          <a:xfrm>
            <a:off x="13170321" y="7370541"/>
            <a:ext cx="2800306" cy="1887759"/>
          </a:xfrm>
          <a:custGeom>
            <a:avLst/>
            <a:gdLst/>
            <a:ahLst/>
            <a:cxnLst/>
            <a:rect l="l" t="t" r="r" b="b"/>
            <a:pathLst>
              <a:path w="2800306" h="1887759">
                <a:moveTo>
                  <a:pt x="0" y="0"/>
                </a:moveTo>
                <a:lnTo>
                  <a:pt x="2800307" y="0"/>
                </a:lnTo>
                <a:lnTo>
                  <a:pt x="2800307" y="1887759"/>
                </a:lnTo>
                <a:lnTo>
                  <a:pt x="0" y="188775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20" name="Group 20"/>
          <p:cNvGrpSpPr/>
          <p:nvPr/>
        </p:nvGrpSpPr>
        <p:grpSpPr>
          <a:xfrm>
            <a:off x="5241572" y="8189494"/>
            <a:ext cx="2545016" cy="855218"/>
            <a:chOff x="0" y="0"/>
            <a:chExt cx="3393354" cy="1140291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3393354" cy="703500"/>
            </a:xfrm>
            <a:custGeom>
              <a:avLst/>
              <a:gdLst/>
              <a:ahLst/>
              <a:cxnLst/>
              <a:rect l="l" t="t" r="r" b="b"/>
              <a:pathLst>
                <a:path w="3393354" h="703500">
                  <a:moveTo>
                    <a:pt x="0" y="0"/>
                  </a:moveTo>
                  <a:lnTo>
                    <a:pt x="3393354" y="0"/>
                  </a:lnTo>
                  <a:lnTo>
                    <a:pt x="3393354" y="703500"/>
                  </a:lnTo>
                  <a:lnTo>
                    <a:pt x="0" y="7035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r="-3116" b="-3116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404815" y="750379"/>
              <a:ext cx="2583724" cy="389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85"/>
                </a:lnSpc>
                <a:spcBef>
                  <a:spcPct val="0"/>
                </a:spcBef>
              </a:pPr>
              <a:r>
                <a:rPr lang="en-US" sz="1547" b="1" spc="282">
                  <a:solidFill>
                    <a:srgbClr val="0268D9"/>
                  </a:solidFill>
                  <a:latin typeface="Garet 2 Bold"/>
                  <a:ea typeface="Garet 2 Bold"/>
                  <a:cs typeface="Garet 2 Bold"/>
                  <a:sym typeface="Garet 2 Bold"/>
                </a:rPr>
                <a:t>VALUE HOTELS</a:t>
              </a: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576657" y="7975905"/>
            <a:ext cx="2068996" cy="1282395"/>
            <a:chOff x="0" y="0"/>
            <a:chExt cx="2758662" cy="1709860"/>
          </a:xfrm>
        </p:grpSpPr>
        <p:sp>
          <p:nvSpPr>
            <p:cNvPr id="24" name="Freeform 24"/>
            <p:cNvSpPr/>
            <p:nvPr/>
          </p:nvSpPr>
          <p:spPr>
            <a:xfrm>
              <a:off x="714255" y="0"/>
              <a:ext cx="1246091" cy="1246094"/>
            </a:xfrm>
            <a:custGeom>
              <a:avLst/>
              <a:gdLst/>
              <a:ahLst/>
              <a:cxnLst/>
              <a:rect l="l" t="t" r="r" b="b"/>
              <a:pathLst>
                <a:path w="1246091" h="1246094">
                  <a:moveTo>
                    <a:pt x="0" y="0"/>
                  </a:moveTo>
                  <a:lnTo>
                    <a:pt x="1246090" y="0"/>
                  </a:lnTo>
                  <a:lnTo>
                    <a:pt x="1246090" y="1246094"/>
                  </a:lnTo>
                  <a:lnTo>
                    <a:pt x="0" y="124609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 r="-2319" b="-2319"/>
              </a:stretch>
            </a:blipFill>
          </p:spPr>
          <p:txBody>
            <a:bodyPr/>
            <a:lstStyle/>
            <a:p>
              <a:endParaRPr lang="en-GB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1458526"/>
              <a:ext cx="2758662" cy="2513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518"/>
                </a:lnSpc>
              </a:pPr>
              <a:r>
                <a:rPr lang="en-US" sz="1265" b="1" spc="282">
                  <a:solidFill>
                    <a:srgbClr val="25C9D0"/>
                  </a:solidFill>
                  <a:latin typeface="Garet 2 Bold"/>
                  <a:ea typeface="Garet 2 Bold"/>
                  <a:cs typeface="Garet 2 Bold"/>
                  <a:sym typeface="Garet 2 Bold"/>
                </a:rPr>
                <a:t>UMBRELLA FACES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646629" y="3607565"/>
            <a:ext cx="17300628" cy="1431668"/>
            <a:chOff x="0" y="0"/>
            <a:chExt cx="23067505" cy="1908891"/>
          </a:xfrm>
        </p:grpSpPr>
        <p:sp>
          <p:nvSpPr>
            <p:cNvPr id="28" name="Freeform 28"/>
            <p:cNvSpPr/>
            <p:nvPr/>
          </p:nvSpPr>
          <p:spPr>
            <a:xfrm>
              <a:off x="10570315" y="383102"/>
              <a:ext cx="2020250" cy="1142688"/>
            </a:xfrm>
            <a:custGeom>
              <a:avLst/>
              <a:gdLst/>
              <a:ahLst/>
              <a:cxnLst/>
              <a:rect l="l" t="t" r="r" b="b"/>
              <a:pathLst>
                <a:path w="2020250" h="1142688">
                  <a:moveTo>
                    <a:pt x="0" y="0"/>
                  </a:moveTo>
                  <a:lnTo>
                    <a:pt x="2020250" y="0"/>
                  </a:lnTo>
                  <a:lnTo>
                    <a:pt x="2020250" y="1142687"/>
                  </a:lnTo>
                  <a:lnTo>
                    <a:pt x="0" y="114268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/>
              <a:stretch>
                <a:fillRect r="-1761" b="-1912"/>
              </a:stretch>
            </a:blipFill>
          </p:spPr>
          <p:txBody>
            <a:bodyPr/>
            <a:lstStyle/>
            <a:p>
              <a:endParaRPr lang="en-GB"/>
            </a:p>
          </p:txBody>
        </p:sp>
        <p:pic>
          <p:nvPicPr>
            <p:cNvPr id="29" name="Picture 29">
              <a:hlinkClick r:id="" action="ppaction://media"/>
            </p:cNvPr>
            <p:cNvPicPr>
              <a:picLocks noChangeAspect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embed="rId1"/>
                </p:ext>
              </p:extLst>
            </p:nvPr>
          </p:nvPicPr>
          <p:blipFill>
            <a:blip r:embed="rId14"/>
            <a:srcRect r="1685" b="1777"/>
            <a:stretch>
              <a:fillRect/>
            </a:stretch>
          </p:blipFill>
          <p:spPr>
            <a:xfrm>
              <a:off x="21158612" y="383102"/>
              <a:ext cx="1908893" cy="1142688"/>
            </a:xfrm>
            <a:prstGeom prst="rect">
              <a:avLst/>
            </a:prstGeom>
          </p:spPr>
        </p:pic>
        <p:sp>
          <p:nvSpPr>
            <p:cNvPr id="30" name="Freeform 30"/>
            <p:cNvSpPr/>
            <p:nvPr/>
          </p:nvSpPr>
          <p:spPr>
            <a:xfrm>
              <a:off x="17671005" y="313239"/>
              <a:ext cx="2097679" cy="1282412"/>
            </a:xfrm>
            <a:custGeom>
              <a:avLst/>
              <a:gdLst/>
              <a:ahLst/>
              <a:cxnLst/>
              <a:rect l="l" t="t" r="r" b="b"/>
              <a:pathLst>
                <a:path w="2097679" h="1282412">
                  <a:moveTo>
                    <a:pt x="0" y="0"/>
                  </a:moveTo>
                  <a:lnTo>
                    <a:pt x="2097680" y="0"/>
                  </a:lnTo>
                  <a:lnTo>
                    <a:pt x="2097680" y="1282412"/>
                  </a:lnTo>
                  <a:lnTo>
                    <a:pt x="0" y="128241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5"/>
              <a:stretch>
                <a:fillRect r="-2080" b="-2420"/>
              </a:stretch>
            </a:blipFill>
          </p:spPr>
          <p:txBody>
            <a:bodyPr/>
            <a:lstStyle/>
            <a:p>
              <a:endParaRPr lang="en-GB"/>
            </a:p>
          </p:txBody>
        </p:sp>
        <p:grpSp>
          <p:nvGrpSpPr>
            <p:cNvPr id="31" name="Group 31"/>
            <p:cNvGrpSpPr/>
            <p:nvPr/>
          </p:nvGrpSpPr>
          <p:grpSpPr>
            <a:xfrm>
              <a:off x="0" y="238508"/>
              <a:ext cx="2349334" cy="1431874"/>
              <a:chOff x="0" y="0"/>
              <a:chExt cx="1955995" cy="1192141"/>
            </a:xfrm>
          </p:grpSpPr>
          <p:sp>
            <p:nvSpPr>
              <p:cNvPr id="32" name="Freeform 32"/>
              <p:cNvSpPr/>
              <p:nvPr/>
            </p:nvSpPr>
            <p:spPr>
              <a:xfrm>
                <a:off x="0" y="0"/>
                <a:ext cx="1956006" cy="1192149"/>
              </a:xfrm>
              <a:custGeom>
                <a:avLst/>
                <a:gdLst/>
                <a:ahLst/>
                <a:cxnLst/>
                <a:rect l="l" t="t" r="r" b="b"/>
                <a:pathLst>
                  <a:path w="1956006" h="1192149">
                    <a:moveTo>
                      <a:pt x="0" y="0"/>
                    </a:moveTo>
                    <a:lnTo>
                      <a:pt x="1956006" y="0"/>
                    </a:lnTo>
                    <a:lnTo>
                      <a:pt x="1956006" y="1192149"/>
                    </a:lnTo>
                    <a:lnTo>
                      <a:pt x="0" y="1192149"/>
                    </a:lnTo>
                    <a:close/>
                  </a:path>
                </a:pathLst>
              </a:custGeom>
              <a:blipFill>
                <a:blip r:embed="rId16"/>
                <a:stretch>
                  <a:fillRect r="4230" b="-1203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3" name="Group 33"/>
            <p:cNvGrpSpPr/>
            <p:nvPr/>
          </p:nvGrpSpPr>
          <p:grpSpPr>
            <a:xfrm>
              <a:off x="7038080" y="313239"/>
              <a:ext cx="2142308" cy="1282412"/>
              <a:chOff x="0" y="0"/>
              <a:chExt cx="1429288" cy="855589"/>
            </a:xfrm>
          </p:grpSpPr>
          <p:sp>
            <p:nvSpPr>
              <p:cNvPr id="34" name="Freeform 34"/>
              <p:cNvSpPr/>
              <p:nvPr/>
            </p:nvSpPr>
            <p:spPr>
              <a:xfrm>
                <a:off x="0" y="0"/>
                <a:ext cx="1429258" cy="855599"/>
              </a:xfrm>
              <a:custGeom>
                <a:avLst/>
                <a:gdLst/>
                <a:ahLst/>
                <a:cxnLst/>
                <a:rect l="l" t="t" r="r" b="b"/>
                <a:pathLst>
                  <a:path w="1429258" h="855599">
                    <a:moveTo>
                      <a:pt x="0" y="0"/>
                    </a:moveTo>
                    <a:lnTo>
                      <a:pt x="1429258" y="0"/>
                    </a:lnTo>
                    <a:lnTo>
                      <a:pt x="1429258" y="855599"/>
                    </a:lnTo>
                    <a:lnTo>
                      <a:pt x="0" y="855599"/>
                    </a:lnTo>
                    <a:close/>
                  </a:path>
                </a:pathLst>
              </a:custGeom>
              <a:blipFill>
                <a:blip r:embed="rId17"/>
                <a:stretch>
                  <a:fillRect r="-1297" b="-16103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35" name="Group 35"/>
            <p:cNvGrpSpPr/>
            <p:nvPr/>
          </p:nvGrpSpPr>
          <p:grpSpPr>
            <a:xfrm>
              <a:off x="13980492" y="265865"/>
              <a:ext cx="2300586" cy="1377160"/>
              <a:chOff x="0" y="0"/>
              <a:chExt cx="1534887" cy="918803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0" y="0"/>
                <a:ext cx="1534922" cy="918845"/>
              </a:xfrm>
              <a:custGeom>
                <a:avLst/>
                <a:gdLst/>
                <a:ahLst/>
                <a:cxnLst/>
                <a:rect l="l" t="t" r="r" b="b"/>
                <a:pathLst>
                  <a:path w="1534922" h="918845">
                    <a:moveTo>
                      <a:pt x="0" y="0"/>
                    </a:moveTo>
                    <a:lnTo>
                      <a:pt x="1534922" y="0"/>
                    </a:lnTo>
                    <a:lnTo>
                      <a:pt x="1534922" y="918845"/>
                    </a:lnTo>
                    <a:lnTo>
                      <a:pt x="0" y="918845"/>
                    </a:lnTo>
                    <a:close/>
                  </a:path>
                </a:pathLst>
              </a:custGeom>
              <a:blipFill>
                <a:blip r:embed="rId18"/>
                <a:stretch>
                  <a:fillRect r="-7378" b="-898"/>
                </a:stretch>
              </a:blipFill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37" name="Freeform 37"/>
            <p:cNvSpPr/>
            <p:nvPr/>
          </p:nvSpPr>
          <p:spPr>
            <a:xfrm>
              <a:off x="3739262" y="0"/>
              <a:ext cx="1908891" cy="1908891"/>
            </a:xfrm>
            <a:custGeom>
              <a:avLst/>
              <a:gdLst/>
              <a:ahLst/>
              <a:cxnLst/>
              <a:rect l="l" t="t" r="r" b="b"/>
              <a:pathLst>
                <a:path w="1908891" h="1908891">
                  <a:moveTo>
                    <a:pt x="0" y="0"/>
                  </a:moveTo>
                  <a:lnTo>
                    <a:pt x="1908890" y="0"/>
                  </a:lnTo>
                  <a:lnTo>
                    <a:pt x="1908890" y="1908891"/>
                  </a:lnTo>
                  <a:lnTo>
                    <a:pt x="0" y="190889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38" name="Freeform 38"/>
          <p:cNvSpPr/>
          <p:nvPr/>
        </p:nvSpPr>
        <p:spPr>
          <a:xfrm flipH="1">
            <a:off x="12967996" y="747800"/>
            <a:ext cx="923554" cy="1080181"/>
          </a:xfrm>
          <a:custGeom>
            <a:avLst/>
            <a:gdLst/>
            <a:ahLst/>
            <a:cxnLst/>
            <a:rect l="l" t="t" r="r" b="b"/>
            <a:pathLst>
              <a:path w="923554" h="1080181">
                <a:moveTo>
                  <a:pt x="923554" y="0"/>
                </a:moveTo>
                <a:lnTo>
                  <a:pt x="0" y="0"/>
                </a:lnTo>
                <a:lnTo>
                  <a:pt x="0" y="1080180"/>
                </a:lnTo>
                <a:lnTo>
                  <a:pt x="923554" y="1080180"/>
                </a:lnTo>
                <a:lnTo>
                  <a:pt x="923554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9" name="Freeform 39"/>
          <p:cNvSpPr/>
          <p:nvPr/>
        </p:nvSpPr>
        <p:spPr>
          <a:xfrm>
            <a:off x="4409486" y="747800"/>
            <a:ext cx="923554" cy="1080181"/>
          </a:xfrm>
          <a:custGeom>
            <a:avLst/>
            <a:gdLst/>
            <a:ahLst/>
            <a:cxnLst/>
            <a:rect l="l" t="t" r="r" b="b"/>
            <a:pathLst>
              <a:path w="923554" h="1080181">
                <a:moveTo>
                  <a:pt x="0" y="0"/>
                </a:moveTo>
                <a:lnTo>
                  <a:pt x="923555" y="0"/>
                </a:lnTo>
                <a:lnTo>
                  <a:pt x="923555" y="1080180"/>
                </a:lnTo>
                <a:lnTo>
                  <a:pt x="0" y="1080180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40" name="TextBox 40"/>
          <p:cNvSpPr txBox="1"/>
          <p:nvPr/>
        </p:nvSpPr>
        <p:spPr>
          <a:xfrm>
            <a:off x="340743" y="2172963"/>
            <a:ext cx="17606515" cy="7617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499" b="1" spc="289">
                <a:solidFill>
                  <a:srgbClr val="003663"/>
                </a:solidFill>
                <a:latin typeface="Garet 1 Bold"/>
                <a:ea typeface="Garet 1 Bold"/>
                <a:cs typeface="Garet 1 Bold"/>
                <a:sym typeface="Garet 1 Bold"/>
              </a:rPr>
              <a:t>All our technology is Customer Centric &amp; Our affiliations represents</a:t>
            </a:r>
          </a:p>
          <a:p>
            <a:pPr algn="ctr">
              <a:lnSpc>
                <a:spcPts val="3001"/>
              </a:lnSpc>
            </a:pPr>
            <a:r>
              <a:rPr lang="en-US" sz="2499" b="1" spc="289">
                <a:solidFill>
                  <a:srgbClr val="003663"/>
                </a:solidFill>
                <a:latin typeface="Garet 1 Bold"/>
                <a:ea typeface="Garet 1 Bold"/>
                <a:cs typeface="Garet 1 Bold"/>
                <a:sym typeface="Garet 1 Bold"/>
              </a:rPr>
              <a:t>our Quality of services.</a:t>
            </a:r>
          </a:p>
        </p:txBody>
      </p:sp>
      <p:pic>
        <p:nvPicPr>
          <p:cNvPr id="41" name="Picture 4" descr="https://secure.eglobalfares.com/docs/client_images/site_images/pbegf.gif">
            <a:extLst>
              <a:ext uri="{FF2B5EF4-FFF2-40B4-BE49-F238E27FC236}">
                <a16:creationId xmlns:a16="http://schemas.microsoft.com/office/drawing/2014/main" id="{B5DF9BAD-5996-4663-AF65-E35414ED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004" y="8249834"/>
            <a:ext cx="2859395" cy="9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 vol="100000">
                <p:cTn id="2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073016-B734-483B-8953-5BADEE145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7900" y="0"/>
            <a:ext cx="12236187" cy="10287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0A7EAB6-59D3-4325-8DE6-E0CA4009CE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51805" y="2759826"/>
            <a:ext cx="12236190" cy="752653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6094769" y="-49697"/>
            <a:ext cx="10286999" cy="10385105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nline Media 1" title="Welcome to Travelshoppe">
            <a:hlinkClick r:id="" action="ppaction://media"/>
            <a:extLst>
              <a:ext uri="{FF2B5EF4-FFF2-40B4-BE49-F238E27FC236}">
                <a16:creationId xmlns:a16="http://schemas.microsoft.com/office/drawing/2014/main" id="{B7E5A91F-5519-42ED-349E-166F8381149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54265" y="685800"/>
            <a:ext cx="15779469" cy="891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09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ad347330-d2a0-4294-9108-397201256586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9B9AC94D1778142A1A6629EEC59231B" ma:contentTypeVersion="15" ma:contentTypeDescription="Create a new document." ma:contentTypeScope="" ma:versionID="f94857b9c8859811b3dad8d9493cdf90">
  <xsd:schema xmlns:xsd="http://www.w3.org/2001/XMLSchema" xmlns:xs="http://www.w3.org/2001/XMLSchema" xmlns:p="http://schemas.microsoft.com/office/2006/metadata/properties" xmlns:ns3="ad347330-d2a0-4294-9108-397201256586" xmlns:ns4="8712b70f-fe18-41f7-bd98-98c6cc3a7dba" targetNamespace="http://schemas.microsoft.com/office/2006/metadata/properties" ma:root="true" ma:fieldsID="709770f432bd44907f27ae98c6436fc5" ns3:_="" ns4:_="">
    <xsd:import namespace="ad347330-d2a0-4294-9108-397201256586"/>
    <xsd:import namespace="8712b70f-fe18-41f7-bd98-98c6cc3a7db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347330-d2a0-4294-9108-3972012565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11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5" nillable="true" ma:displayName="_activity" ma:hidden="true" ma:internalName="_activity">
      <xsd:simpleType>
        <xsd:restriction base="dms:Note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12b70f-fe18-41f7-bd98-98c6cc3a7db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3DC4F-7033-4CB1-B79A-F0A7EB03430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56F7F6D-59C1-4A4F-94F4-1D9EBE8315B6}">
  <ds:schemaRefs>
    <ds:schemaRef ds:uri="ad347330-d2a0-4294-9108-397201256586"/>
    <ds:schemaRef ds:uri="http://purl.org/dc/terms/"/>
    <ds:schemaRef ds:uri="http://purl.org/dc/dcmitype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8712b70f-fe18-41f7-bd98-98c6cc3a7dba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F8903CDB-64B2-43FC-9F5B-B5C479A6B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d347330-d2a0-4294-9108-397201256586"/>
    <ds:schemaRef ds:uri="8712b70f-fe18-41f7-bd98-98c6cc3a7db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</Words>
  <Application>Microsoft Office PowerPoint</Application>
  <PresentationFormat>Custom</PresentationFormat>
  <Paragraphs>40</Paragraphs>
  <Slides>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Source Sans Pro Bold</vt:lpstr>
      <vt:lpstr>Garet 1 Bold</vt:lpstr>
      <vt:lpstr>Arial</vt:lpstr>
      <vt:lpstr>Garet 2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2025 - PARTNER PRESENTATION - TRAVELSHOPPE</dc:title>
  <dc:creator>Christine Gakii</dc:creator>
  <cp:lastModifiedBy>Reena Mathew</cp:lastModifiedBy>
  <cp:revision>4</cp:revision>
  <dcterms:created xsi:type="dcterms:W3CDTF">2006-08-16T00:00:00Z</dcterms:created>
  <dcterms:modified xsi:type="dcterms:W3CDTF">2025-10-13T15:17:58Z</dcterms:modified>
  <dc:identifier>DAGykE70YDg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0x010100A9B9AC94D1778142A1A6629EEC59231B</vt:lpwstr>
  </property>
</Properties>
</file>